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9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tags/tag97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Default Extension="wmf" ContentType="image/x-wmf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64" r:id="rId2"/>
    <p:sldId id="265" r:id="rId3"/>
    <p:sldId id="263" r:id="rId4"/>
    <p:sldId id="258" r:id="rId5"/>
    <p:sldId id="259" r:id="rId6"/>
    <p:sldId id="262" r:id="rId7"/>
    <p:sldId id="260" r:id="rId8"/>
    <p:sldId id="261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BE811-B923-48A7-B095-2F88BEA4FCED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ECB08-70CD-45CF-8F7D-101439067A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ECB08-70CD-45CF-8F7D-101439067A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Arial" charset="0"/>
              </a:endParaRPr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ctrTitle"/>
            <p:custDataLst>
              <p:tags r:id="rId2"/>
            </p:custDataLst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A2F0823-FF2B-42CD-BDE6-E9CCCC7F1F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E9ACE66-D347-445A-9A6B-0120847968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3AD0506-3A2A-4746-84CB-7F314F45BB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72338B8-E81F-47EB-BB28-2A75F5338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DC712A-95F7-439F-A0DF-018971DCA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BE1ED9-A650-4051-A59C-B4FC6EDFE7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24EC8A-8616-4B7E-BC36-7BB1F4649C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FC50887-82EF-47C6-8E04-1DBB9BCE1F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93B4021-B3E5-4218-BDD3-D55098BBCB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308D967-3D57-4378-BCCA-C84EEFC73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8557D8F-C98F-48E6-A7C6-D1731BB8EB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Rectangle 6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  <p:custDataLst>
              <p:tags r:id="rId16"/>
            </p:custDataLst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  <p:custDataLst>
              <p:tags r:id="rId17"/>
            </p:custDataLst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4F5424-6FBB-4123-A29D-AD546443FE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image" Target="../media/image1.wmf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9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5" Type="http://schemas.openxmlformats.org/officeDocument/2006/relationships/tags" Target="../tags/tag96.xml"/><Relationship Id="rId10" Type="http://schemas.openxmlformats.org/officeDocument/2006/relationships/tags" Target="../tags/tag101.xml"/><Relationship Id="rId4" Type="http://schemas.openxmlformats.org/officeDocument/2006/relationships/tags" Target="../tags/tag95.xml"/><Relationship Id="rId9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2"/>
            </p:custDataLst>
          </p:nvPr>
        </p:nvSpPr>
        <p:spPr>
          <a:xfrm>
            <a:off x="762000" y="457200"/>
            <a:ext cx="7772400" cy="1371600"/>
          </a:xfrm>
        </p:spPr>
        <p:txBody>
          <a:bodyPr/>
          <a:lstStyle/>
          <a:p>
            <a:pPr algn="ctr"/>
            <a:r>
              <a:rPr lang="en-US" b="1" dirty="0" smtClean="0"/>
              <a:t>Written Argument</a:t>
            </a:r>
            <a:endParaRPr lang="en-US" b="1" dirty="0"/>
          </a:p>
        </p:txBody>
      </p:sp>
      <p:pic>
        <p:nvPicPr>
          <p:cNvPr id="2052" name="Picture 4" descr="j029912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048000"/>
            <a:ext cx="2028825" cy="33289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What is a </a:t>
            </a:r>
            <a:r>
              <a:rPr lang="en-US" b="1" dirty="0"/>
              <a:t>written argument</a:t>
            </a:r>
            <a:r>
              <a:rPr lang="en-US" dirty="0"/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370013" y="1827212"/>
            <a:ext cx="7313612" cy="4573587"/>
          </a:xfrm>
        </p:spPr>
        <p:txBody>
          <a:bodyPr/>
          <a:lstStyle/>
          <a:p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dirty="0" smtClean="0"/>
              <a:t>a </a:t>
            </a:r>
            <a:r>
              <a:rPr lang="en-US" b="1" dirty="0" smtClean="0"/>
              <a:t>series of claims </a:t>
            </a:r>
            <a:r>
              <a:rPr lang="en-US" dirty="0"/>
              <a:t>an author makes about how things are or should </a:t>
            </a:r>
            <a:r>
              <a:rPr lang="en-US" dirty="0" smtClean="0"/>
              <a:t>be (opinion).</a:t>
            </a:r>
            <a:endParaRPr lang="en-US" dirty="0"/>
          </a:p>
          <a:p>
            <a:r>
              <a:rPr lang="en-US" dirty="0" smtClean="0"/>
              <a:t>It is always </a:t>
            </a:r>
            <a:r>
              <a:rPr lang="en-US" b="1" dirty="0" smtClean="0"/>
              <a:t>about the topic </a:t>
            </a:r>
            <a:r>
              <a:rPr lang="en-US" dirty="0" smtClean="0"/>
              <a:t>of the text. </a:t>
            </a:r>
            <a:endParaRPr lang="en-US" dirty="0"/>
          </a:p>
          <a:p>
            <a:r>
              <a:rPr lang="en-US" dirty="0"/>
              <a:t>It’s </a:t>
            </a:r>
            <a:r>
              <a:rPr lang="en-US" b="1" dirty="0"/>
              <a:t>purpose</a:t>
            </a:r>
            <a:r>
              <a:rPr lang="en-US" dirty="0"/>
              <a:t> is </a:t>
            </a:r>
            <a:r>
              <a:rPr lang="en-US" b="1" dirty="0"/>
              <a:t>to </a:t>
            </a:r>
            <a:r>
              <a:rPr lang="en-US" b="1" dirty="0" smtClean="0"/>
              <a:t>convince </a:t>
            </a:r>
            <a:r>
              <a:rPr lang="en-US" dirty="0" smtClean="0"/>
              <a:t>or </a:t>
            </a:r>
            <a:r>
              <a:rPr lang="en-US" b="1" dirty="0" smtClean="0"/>
              <a:t>persuade</a:t>
            </a:r>
            <a:r>
              <a:rPr lang="en-US" dirty="0" smtClean="0"/>
              <a:t> the audience to do something or think a certain way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b="1" dirty="0" smtClean="0"/>
              <a:t>main claim/main argument/central claim?</a:t>
            </a:r>
            <a:endParaRPr lang="en-US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371600" y="1752600"/>
            <a:ext cx="7313613" cy="48006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The </a:t>
            </a:r>
            <a:r>
              <a:rPr lang="en-US" b="1" dirty="0" smtClean="0"/>
              <a:t>author’s main opinion or belief he/she wants the audience to agree with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It </a:t>
            </a:r>
            <a:r>
              <a:rPr lang="en-US" b="1" dirty="0" smtClean="0"/>
              <a:t>can be stated directly </a:t>
            </a:r>
            <a:r>
              <a:rPr lang="en-US" dirty="0" smtClean="0"/>
              <a:t>or</a:t>
            </a:r>
            <a:r>
              <a:rPr lang="en-US" b="1" dirty="0" smtClean="0"/>
              <a:t> implicitly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b="1" dirty="0" smtClean="0"/>
              <a:t>Usually comes at the beginning </a:t>
            </a:r>
            <a:r>
              <a:rPr lang="en-US" dirty="0" smtClean="0"/>
              <a:t>of the argument</a:t>
            </a:r>
            <a:r>
              <a:rPr lang="en-US" b="1" dirty="0" smtClean="0"/>
              <a:t>, but can come at the end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Is </a:t>
            </a:r>
            <a:r>
              <a:rPr lang="en-US" b="1" dirty="0" smtClean="0"/>
              <a:t>supported by </a:t>
            </a:r>
            <a:r>
              <a:rPr lang="en-US" b="1" dirty="0" err="1" smtClean="0"/>
              <a:t>subclaims</a:t>
            </a:r>
            <a:endParaRPr lang="en-US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b="1" dirty="0" smtClean="0"/>
              <a:t>claims (subclaims)?</a:t>
            </a:r>
            <a:endParaRPr lang="en-US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295400" y="1524000"/>
            <a:ext cx="7313613" cy="50292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The </a:t>
            </a:r>
            <a:r>
              <a:rPr lang="en-US" b="1" dirty="0" smtClean="0"/>
              <a:t>reasons</a:t>
            </a:r>
            <a:r>
              <a:rPr lang="en-US" dirty="0" smtClean="0"/>
              <a:t> the author gives to convince the audience that he/she is right.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They are </a:t>
            </a:r>
            <a:r>
              <a:rPr lang="en-US" b="1" dirty="0" smtClean="0"/>
              <a:t>opinions</a:t>
            </a:r>
            <a:r>
              <a:rPr lang="en-US" dirty="0" smtClean="0"/>
              <a:t>, </a:t>
            </a:r>
            <a:r>
              <a:rPr lang="en-US" u="sng" dirty="0" smtClean="0"/>
              <a:t>not </a:t>
            </a:r>
            <a:r>
              <a:rPr lang="en-US" u="sng" dirty="0"/>
              <a:t>facts.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They are </a:t>
            </a:r>
            <a:r>
              <a:rPr lang="en-US" b="1" dirty="0" smtClean="0"/>
              <a:t>supported by evidence</a:t>
            </a:r>
            <a:r>
              <a:rPr lang="en-US" dirty="0" smtClean="0"/>
              <a:t>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In the text, they can come </a:t>
            </a:r>
            <a:r>
              <a:rPr lang="en-US" b="1" dirty="0" smtClean="0"/>
              <a:t>before or after the </a:t>
            </a:r>
            <a:r>
              <a:rPr lang="en-US" b="1" dirty="0"/>
              <a:t>evidence </a:t>
            </a:r>
            <a:r>
              <a:rPr lang="en-US" dirty="0"/>
              <a:t>that supports them.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dirty="0" smtClean="0"/>
              <a:t>Claims </a:t>
            </a:r>
            <a:r>
              <a:rPr lang="en-US" dirty="0"/>
              <a:t>can be</a:t>
            </a:r>
            <a:r>
              <a:rPr lang="en-US" b="1" dirty="0"/>
              <a:t> counterarguments </a:t>
            </a:r>
            <a:r>
              <a:rPr lang="en-US" dirty="0"/>
              <a:t>that challenge </a:t>
            </a:r>
            <a:r>
              <a:rPr lang="en-US" dirty="0" smtClean="0"/>
              <a:t>those who disagree</a:t>
            </a:r>
          </a:p>
          <a:p>
            <a:pPr marL="552450" indent="-552450">
              <a:buNone/>
            </a:pPr>
            <a:r>
              <a:rPr lang="en-US" i="1" dirty="0" smtClean="0"/>
              <a:t>(continue Diagram)</a:t>
            </a:r>
            <a:endParaRPr lang="en-US" i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200" b="1" dirty="0"/>
              <a:t>How do I know </a:t>
            </a:r>
            <a:r>
              <a:rPr lang="en-US" sz="3200" dirty="0"/>
              <a:t>if a statement is a </a:t>
            </a:r>
            <a:r>
              <a:rPr lang="en-US" sz="3200" b="1" dirty="0"/>
              <a:t>claim</a:t>
            </a:r>
            <a:r>
              <a:rPr lang="en-US" sz="3200" dirty="0"/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371600" y="1600200"/>
            <a:ext cx="7313613" cy="4497388"/>
          </a:xfrm>
        </p:spPr>
        <p:txBody>
          <a:bodyPr/>
          <a:lstStyle/>
          <a:p>
            <a:pPr marL="552450" indent="-552450">
              <a:buFont typeface="Wingdings" pitchFamily="2" charset="2"/>
              <a:buNone/>
            </a:pPr>
            <a:r>
              <a:rPr lang="en-US" sz="2500" b="1" dirty="0"/>
              <a:t>ASK YOURSELF: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500" dirty="0"/>
              <a:t>Is this </a:t>
            </a:r>
            <a:r>
              <a:rPr lang="en-US" sz="2500" b="1" dirty="0"/>
              <a:t>statement an opinion</a:t>
            </a:r>
            <a:r>
              <a:rPr lang="en-US" sz="2500" dirty="0"/>
              <a:t>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500" dirty="0"/>
              <a:t>Is this </a:t>
            </a:r>
            <a:r>
              <a:rPr lang="en-US" sz="2500" b="1" dirty="0"/>
              <a:t>opinion supported by any </a:t>
            </a:r>
            <a:r>
              <a:rPr lang="en-US" sz="2500" b="1" dirty="0" smtClean="0"/>
              <a:t>evidence</a:t>
            </a:r>
            <a:r>
              <a:rPr lang="en-US" sz="2500" dirty="0" smtClean="0"/>
              <a:t>?</a:t>
            </a:r>
            <a:endParaRPr lang="en-US" sz="25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500" dirty="0"/>
              <a:t>Does this statement </a:t>
            </a:r>
            <a:r>
              <a:rPr lang="en-US" sz="2500" b="1" dirty="0"/>
              <a:t>support the author’s main </a:t>
            </a:r>
            <a:r>
              <a:rPr lang="en-US" sz="2500" b="1" dirty="0" smtClean="0"/>
              <a:t>claim/main argument</a:t>
            </a:r>
            <a:r>
              <a:rPr lang="en-US" sz="2500" dirty="0" smtClean="0"/>
              <a:t>?</a:t>
            </a:r>
            <a:endParaRPr lang="en-US" sz="2500" dirty="0"/>
          </a:p>
          <a:p>
            <a:pPr marL="552450" indent="-552450">
              <a:buFont typeface="Wingdings" pitchFamily="2" charset="2"/>
              <a:buNone/>
            </a:pPr>
            <a:endParaRPr lang="en-US" sz="2500" dirty="0"/>
          </a:p>
          <a:p>
            <a:pPr marL="552450" indent="-552450" algn="ctr">
              <a:buFont typeface="Wingdings" pitchFamily="2" charset="2"/>
              <a:buNone/>
            </a:pPr>
            <a:r>
              <a:rPr lang="en-US" sz="25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IF YES TO ALL 3, then it is a </a:t>
            </a:r>
            <a:r>
              <a:rPr lang="en-US" sz="25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CLAIM</a:t>
            </a:r>
            <a:r>
              <a:rPr lang="en-US" sz="25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!!!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SOOO…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Since claims are the opinions of the author, let’s now see if we can identify what an opinion is!!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Is it a </a:t>
            </a:r>
            <a:r>
              <a:rPr lang="en-US" b="1"/>
              <a:t>claim </a:t>
            </a:r>
            <a:r>
              <a:rPr lang="en-US"/>
              <a:t>or</a:t>
            </a:r>
            <a:r>
              <a:rPr lang="en-US" b="1"/>
              <a:t> evidence</a:t>
            </a:r>
            <a:r>
              <a:rPr lang="en-US"/>
              <a:t>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982788" y="1828800"/>
            <a:ext cx="7161212" cy="4648200"/>
          </a:xfrm>
        </p:spPr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/>
              <a:t>According to the National Science Foundation, 23% of teenagers are obese.	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/>
              <a:t>Fast food industries are to blame for America’s obesity problem.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 smtClean="0"/>
              <a:t>Obesity in America affects everyone, not just those who eat fast food.</a:t>
            </a:r>
            <a:endParaRPr 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 smtClean="0"/>
              <a:t>No one wants to turn into the Stay Puff Marshmallow Man!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 smtClean="0"/>
              <a:t>A recent study done by Harvard researchers states that 1 out of every 4 teens is obese.</a:t>
            </a:r>
            <a:endParaRPr 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2500" dirty="0"/>
          </a:p>
        </p:txBody>
      </p:sp>
      <p:sp>
        <p:nvSpPr>
          <p:cNvPr id="10244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1905000"/>
            <a:ext cx="18614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EVIDENCE</a:t>
            </a:r>
          </a:p>
          <a:p>
            <a:r>
              <a:rPr lang="en-US" b="1" dirty="0" smtClean="0"/>
              <a:t>(stats/facts)</a:t>
            </a:r>
            <a:endParaRPr lang="en-US" b="1" dirty="0"/>
          </a:p>
        </p:txBody>
      </p:sp>
      <p:sp>
        <p:nvSpPr>
          <p:cNvPr id="10245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0600" y="2971800"/>
            <a:ext cx="101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CLAIM</a:t>
            </a:r>
          </a:p>
        </p:txBody>
      </p:sp>
      <p:sp>
        <p:nvSpPr>
          <p:cNvPr id="10246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6800" y="3733800"/>
            <a:ext cx="101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CLAIM</a:t>
            </a:r>
          </a:p>
        </p:txBody>
      </p:sp>
      <p:sp>
        <p:nvSpPr>
          <p:cNvPr id="10247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7200" y="4495800"/>
            <a:ext cx="15135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EVIDENCE</a:t>
            </a:r>
          </a:p>
          <a:p>
            <a:r>
              <a:rPr lang="en-US" b="1" dirty="0" smtClean="0"/>
              <a:t>(allusion)</a:t>
            </a:r>
            <a:endParaRPr lang="en-US" b="1" dirty="0"/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0" y="5257800"/>
            <a:ext cx="23631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EVIDENCE</a:t>
            </a:r>
          </a:p>
          <a:p>
            <a:r>
              <a:rPr lang="en-US" b="1" dirty="0" smtClean="0"/>
              <a:t>(research study)</a:t>
            </a:r>
            <a:endParaRPr lang="en-US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200" b="1" dirty="0" smtClean="0"/>
              <a:t>Which claim does the evidence support?</a:t>
            </a:r>
            <a:endParaRPr lang="en-US" sz="3200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0" y="2057400"/>
            <a:ext cx="4343400" cy="4419600"/>
          </a:xfrm>
        </p:spPr>
        <p:txBody>
          <a:bodyPr/>
          <a:lstStyle/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1800" dirty="0"/>
              <a:t>___ </a:t>
            </a:r>
            <a:r>
              <a:rPr lang="en-US" sz="1800" dirty="0" smtClean="0"/>
              <a:t>Obesity in America affects everyone, not just those who eat fast food.</a:t>
            </a:r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1800" dirty="0" smtClean="0"/>
              <a:t>___ </a:t>
            </a:r>
            <a:r>
              <a:rPr lang="en-US" sz="1800" dirty="0"/>
              <a:t>Obesity should be America’s number one health concern.</a:t>
            </a:r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1800" dirty="0"/>
              <a:t>___ Fast food restaurants close to schools are making kids fat.</a:t>
            </a:r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1800" dirty="0"/>
              <a:t>___ Parents who are not at home when kids get home from school contribute to the obesity problem.</a:t>
            </a:r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1800" dirty="0"/>
              <a:t>___ There are not enough calorie information charts on fast food restaurant </a:t>
            </a:r>
            <a:r>
              <a:rPr lang="en-US" sz="1800" dirty="0" smtClean="0"/>
              <a:t>menus for customers to make informed decisions.</a:t>
            </a:r>
            <a:endParaRPr lang="en-US" sz="1800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endParaRPr lang="en-US" sz="1600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endParaRPr lang="en-US" sz="1600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419600" y="2057400"/>
            <a:ext cx="4572000" cy="4648200"/>
          </a:xfrm>
        </p:spPr>
        <p:txBody>
          <a:bodyPr/>
          <a:lstStyle/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r>
              <a:rPr lang="en-US" sz="1600" dirty="0"/>
              <a:t>Out of McDonalds’ 15,000 restaurants in America, only 25% of them have calorie information pamphlets for customers to view</a:t>
            </a:r>
            <a:r>
              <a:rPr lang="en-US" sz="1600" dirty="0" smtClean="0"/>
              <a:t>. </a:t>
            </a:r>
            <a:r>
              <a:rPr lang="en-US" sz="1600" b="1" dirty="0" smtClean="0"/>
              <a:t>(stats/facts)</a:t>
            </a:r>
            <a:endParaRPr lang="en-US" sz="1600" b="1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r>
              <a:rPr lang="en-US" sz="1600" dirty="0"/>
              <a:t>According </a:t>
            </a:r>
            <a:r>
              <a:rPr lang="en-US" sz="1600" dirty="0" smtClean="0"/>
              <a:t>to a government study, </a:t>
            </a:r>
            <a:r>
              <a:rPr lang="en-US" sz="1600" dirty="0"/>
              <a:t>obesity is the leading cause of preventable death in America</a:t>
            </a:r>
            <a:r>
              <a:rPr lang="en-US" sz="1600" dirty="0" smtClean="0"/>
              <a:t>. </a:t>
            </a:r>
            <a:r>
              <a:rPr lang="en-US" sz="1600" b="1" dirty="0" smtClean="0"/>
              <a:t>(research study)</a:t>
            </a:r>
            <a:endParaRPr lang="en-US" sz="1600" b="1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r>
              <a:rPr lang="en-US" sz="1600" dirty="0" smtClean="0"/>
              <a:t>According to Manuel Lopez, a fast food expert, 50% of parents say their kids eat fast food because they aren’t home to cook dinner. </a:t>
            </a:r>
            <a:r>
              <a:rPr lang="en-US" sz="1600" b="1" dirty="0" smtClean="0"/>
              <a:t>(expert/stats/facts)</a:t>
            </a:r>
            <a:endParaRPr lang="en-US" sz="1600" b="1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r>
              <a:rPr lang="en-US" sz="1600" dirty="0"/>
              <a:t>Health treatment of obese kids costs American taxpayers $500 million a year</a:t>
            </a:r>
            <a:r>
              <a:rPr lang="en-US" sz="1600" dirty="0" smtClean="0"/>
              <a:t>. </a:t>
            </a:r>
            <a:r>
              <a:rPr lang="en-US" sz="1600" b="1" dirty="0" smtClean="0"/>
              <a:t>(stats/facts)</a:t>
            </a:r>
            <a:endParaRPr lang="en-US" sz="1600" b="1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r>
              <a:rPr lang="en-US" sz="1600" dirty="0" smtClean="0"/>
              <a:t>Look at Gabriel Iglesias – he walked to McDonald’s, Taco Bell and KFC a ¼ mile from school everyday!</a:t>
            </a:r>
            <a:r>
              <a:rPr lang="en-US" sz="1600" b="1" dirty="0" smtClean="0"/>
              <a:t>(allusion)</a:t>
            </a:r>
            <a:r>
              <a:rPr lang="en-US" sz="1600" dirty="0" smtClean="0"/>
              <a:t> </a:t>
            </a:r>
            <a:endParaRPr lang="en-US" sz="1600" dirty="0"/>
          </a:p>
          <a:p>
            <a:pPr marL="476250" indent="-47625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UcPeriod"/>
            </a:pPr>
            <a:endParaRPr lang="en-US" sz="1600" dirty="0"/>
          </a:p>
        </p:txBody>
      </p:sp>
      <p:sp>
        <p:nvSpPr>
          <p:cNvPr id="11270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0" y="1676400"/>
            <a:ext cx="101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/>
              <a:t>CLAIM</a:t>
            </a:r>
          </a:p>
        </p:txBody>
      </p:sp>
      <p:sp>
        <p:nvSpPr>
          <p:cNvPr id="11271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72200" y="1676400"/>
            <a:ext cx="1500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/>
              <a:t>EVIDENCE</a:t>
            </a:r>
          </a:p>
        </p:txBody>
      </p:sp>
      <p:sp>
        <p:nvSpPr>
          <p:cNvPr id="11272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9600" y="51816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A</a:t>
            </a:r>
          </a:p>
        </p:txBody>
      </p:sp>
      <p:sp>
        <p:nvSpPr>
          <p:cNvPr id="11273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09600" y="2819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B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09600" y="4114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9600" y="19812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D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09600" y="3581400"/>
            <a:ext cx="33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3" grpId="0"/>
      <p:bldP spid="11274" grpId="0"/>
      <p:bldP spid="11275" grpId="0"/>
      <p:bldP spid="112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How does a written argument end?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b="1" dirty="0" smtClean="0"/>
              <a:t>Call to Action</a:t>
            </a:r>
          </a:p>
          <a:p>
            <a:pPr lvl="1"/>
            <a:r>
              <a:rPr lang="en-US" dirty="0" smtClean="0"/>
              <a:t>A sentence or series of sentences that </a:t>
            </a:r>
            <a:r>
              <a:rPr lang="en-US" b="1" dirty="0" smtClean="0"/>
              <a:t>suggest what the audience should now do </a:t>
            </a:r>
            <a:r>
              <a:rPr lang="en-US" dirty="0" smtClean="0"/>
              <a:t>to support and spread the author’s belief.</a:t>
            </a:r>
          </a:p>
          <a:p>
            <a:pPr lvl="1"/>
            <a:r>
              <a:rPr lang="en-US" dirty="0" smtClean="0"/>
              <a:t>In other words, it “calls” the audience </a:t>
            </a:r>
            <a:r>
              <a:rPr lang="en-US" b="1" dirty="0" smtClean="0"/>
              <a:t>“to act” in a certain way that supports the author’s belief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gdHENh9AIWDJrwaUoLpYo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YgMjfjsmwFfJLOfMIE0Io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bUnRn4q1wh52ozcTuDQyI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nqemSl0xYMaRx6cugQM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WU3stzByzK6wF0q9HxGwK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Ul1NMJASTXJQ7t6LaLSdP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9vvHEonGjlocft3nNiB3r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7g2Ec98eLtiJoeSeDStP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TJBUtq3099KDG1qT7GA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Sdh4UrTfSaRn2IlP1iw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Z87dlPwj7USz3IHbm9yf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sPEnbMQyaINzT4aQyCnVK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ZNZ0EDF9Xhd7GiyXEKsyK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LtOC1wAWSX6cPQoa8dT0K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MoRhAXDtbvO2wc1B8z0o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0tsHztBfEKpe71daeZYfu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H1ORY6BLrJ76LUoA0u1d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4lR5Mkyi6wKPEPLPMjpZ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pOoaNrUz29K6MrTIuvETi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60gjMEYudhnVBZtOi9QRH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mF7WGiZvzDsJHnUuFgBxV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IQPTeGcu2rY8EBbPXFuII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tSh5UOuAga2TWg6N4jj4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LzJjiPiV3dLYnXB9Mo0rb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5LEUIaBapD9t7IlBvFik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7YT9bUxU48OXuYEn68jSO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OUQTNaTl9QHhDG1zYHDuz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E9dmW7ya1e009Zji7m0I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TWyTYN9U7LIe9lNHuO1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fdlXmw9CfjxMgGFqeMMZP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Cx2gGAguR2FU01ZK10pY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mJCCG8eWZ8MWJqkgt2ZP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AMEpe1KYquA9ajD3T7gU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w74iyqLxnZQMC8QYgTcb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hlzg0Cp8RzLG3Ez7GAZr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JmxaM5Dd3J3NPJIip87f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1W5co9dBbyGLCcIQPkuEv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DfOQonbQjNoslB4AGt0rx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747vzzjNKtLYiQnyKPq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YBSk8zZ5zpYTsVxSlK9bo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naQ6LeD1E4u97KJSNBxw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Gmjed8Ia0cffGXEtN4aJO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u9ICOS1ONIOrtuNx1uit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TS3MdkOslk6ZR9wAjQ8co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qftaFg2FqlEdfQz2EH0l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kuCE0raskRSnrOi2FxqG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lETF0hbrb39WUZy1fAvY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SpKKB1sVGAz9XKlqTgTF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dvUjuEiPbVKyj1ggwApI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lkPAhUaBI77wFUQq7na5v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7pGp14OBXCjMXX1EEzV2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PBEI5amFtWGK9ztTnoFz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rNmmp5t2y2XGveWyPZe2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PUKgXd0LqWsc9RmILgcqn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Ms4eXOzFkaYhXrB88f1NB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ei45b6eYQdMc8hcIgbcL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dSTV6C8WpA1LeLaRDtrmj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uLijWqZPBQpW5cbgZCQUO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an3qyoyIjfYsn8CNFHWzZ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liGXGmtPwpWjAVgvRBhS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XCO3EcW8XfcZ1KKAHbfuJ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ffTRaCsggFIZtsEJxUgYr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w4yGwaQki6Ebk39CIhSo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6BUvKhT5D1ro6JvXFLiD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QpHq5tXBk7OXWL0pyqct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KWXq7KB76OK1g453QOBFp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hLycFlJcJCI6tJ0XIm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4WGHUmIBBOcDFFEzyWLmB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jLI3QJQbsZLU6LPeIk6FY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KVrPH0x6eN7UPTfQ1CQn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GIPyKYmjjZQJqqtpDCai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nDzIrJGbhh2Kd5Dxyw2f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AGXzRH6zgmNParwaUc8H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uyGFNp4eFLNlxK7RrM8Ru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VZaPqycdL06Wc99SXyh5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RmyJBbLACIORTxtiFUf1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ZvwsnZzK4bdf8g7nQCZs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xVKI0djnq4PAC2rgbQZPk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J1e93LWgcRVno5t7h7ugH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2nSFlybP2qXGDHvXZw1s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fByYIyPzAo9HWMXLcE1VY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OQHx3reVKROeaSAkaLuC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HEGEPOpWvPqYAHEYlrH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4YtyZV10LeRTFdUAKLaGo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qxD4Vzr9t0eAs24jzuz1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ywbWDZrA0GqGxI137klHX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Lc4RywRDoDcjh63zTeXM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cn7FAEMW7J16Mr041VhPC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3EnBIlJuxrWChbm7Nfta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8LXgZBl4lhX0GJTVdRrv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bjBzOc2vcbBZZUCnMlMF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OPrjl8Z4Yb5VQAEFqN82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LpHKZjP46IMCmtags42r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48jYImxEDPJ41CB9GeT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cEidcn03PKZVCZ6jHaxfB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ittDF4pdA9wUEmbKhHeOh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9edauak3ZpRLTCBFk6Iy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8OtlRj7D9gxeBtwy2g6Qw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MDp8EQVmckV8UU6OecdA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Sj8Z0ul7awi0rAKlvu8Dc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PLIHywSwltumK60EQq04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PUsv3TGJr1dmtmhiVOfDb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v5PEkRDHC8lqVNe3tZQC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8oCEnyvcOwe1pnFoyP5Ko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03rt3SlgNyM1Wr1Gt5cqj"/>
</p:tagLst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1695</TotalTime>
  <Words>537</Words>
  <Application>Microsoft Office PowerPoint</Application>
  <PresentationFormat>On-screen Show (4:3)</PresentationFormat>
  <Paragraphs>63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Eclipse</vt:lpstr>
      <vt:lpstr>Written Argument</vt:lpstr>
      <vt:lpstr>What is a written argument?</vt:lpstr>
      <vt:lpstr>What is the main claim/main argument/central claim?</vt:lpstr>
      <vt:lpstr>What are claims (subclaims)?</vt:lpstr>
      <vt:lpstr>How do I know if a statement is a claim?</vt:lpstr>
      <vt:lpstr>SOOO…</vt:lpstr>
      <vt:lpstr>Is it a claim or evidence?</vt:lpstr>
      <vt:lpstr>Which claim does the evidence support?</vt:lpstr>
      <vt:lpstr>How does a written argument end?</vt:lpstr>
    </vt:vector>
  </TitlesOfParts>
  <Company>Grossmont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Claims</dc:title>
  <dc:creator>Travis Engstrand</dc:creator>
  <cp:lastModifiedBy>Mcadwell</cp:lastModifiedBy>
  <cp:revision>56</cp:revision>
  <dcterms:created xsi:type="dcterms:W3CDTF">2010-01-26T17:15:05Z</dcterms:created>
  <dcterms:modified xsi:type="dcterms:W3CDTF">2012-01-31T00:20:11Z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13jXk0uIx7oFZYtdOAIOACu1Xm9tmnQtGvZE-CadwKj4</vt:lpwstr>
  </property>
  <property fmtid="{D5CDD505-2E9C-101B-9397-08002B2CF9AE}" pid="4" name="Google.Documents.RevisionId">
    <vt:lpwstr>10778043111995644849</vt:lpwstr>
  </property>
  <property fmtid="{D5CDD505-2E9C-101B-9397-08002B2CF9AE}" pid="5" name="Google.Documents.PreviousRevisionId">
    <vt:lpwstr>02995783199550436825</vt:lpwstr>
  </property>
  <property fmtid="{D5CDD505-2E9C-101B-9397-08002B2CF9AE}" pid="6" name="Google.Documents.PluginVersion">
    <vt:lpwstr>2.0.2424.7283</vt:lpwstr>
  </property>
  <property fmtid="{D5CDD505-2E9C-101B-9397-08002B2CF9AE}" pid="7" name="Google.Documents.MergeIncapabilityFlags">
    <vt:i4>0</vt:i4>
  </property>
</Properties>
</file>